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57" r:id="rId2"/>
    <p:sldId id="360" r:id="rId3"/>
    <p:sldId id="355" r:id="rId4"/>
    <p:sldId id="363" r:id="rId5"/>
    <p:sldId id="367" r:id="rId6"/>
    <p:sldId id="364" r:id="rId7"/>
    <p:sldId id="353" r:id="rId8"/>
  </p:sldIdLst>
  <p:sldSz cx="12192000" cy="6858000"/>
  <p:notesSz cx="6858000" cy="9144000"/>
  <p:embeddedFontLst>
    <p:embeddedFont>
      <p:font typeface="Pretendard SemiBold" panose="02000703000000020004" pitchFamily="2" charset="-127"/>
      <p:bold r:id="rId11"/>
    </p:embeddedFont>
    <p:embeddedFont>
      <p:font typeface="Cinzel" panose="00000500000000000000" pitchFamily="50" charset="0"/>
      <p:regular r:id="rId12"/>
    </p:embeddedFont>
    <p:embeddedFont>
      <p:font typeface="Pretendard Medium" panose="02000603000000020004" pitchFamily="2" charset="-127"/>
      <p:regular r:id="rId13"/>
    </p:embeddedFont>
    <p:embeddedFont>
      <p:font typeface="나눔명조 ExtraBold" panose="02020603020101020101" pitchFamily="18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빛의 계승자 Bold" panose="020B0600000101010101" pitchFamily="50" charset="-127"/>
      <p:bold r:id="rId17"/>
    </p:embeddedFont>
    <p:embeddedFont>
      <p:font typeface="페이퍼로지 5 Medium" pitchFamily="2" charset="-127"/>
      <p:regular r:id="rId18"/>
    </p:embeddedFont>
    <p:embeddedFont>
      <p:font typeface="페이퍼로지 6 SemiBold" pitchFamily="2" charset="-127"/>
      <p:bold r:id="rId19"/>
    </p:embeddedFont>
    <p:embeddedFont>
      <p:font typeface="페이퍼로지 7 Bold" pitchFamily="2" charset="-127"/>
      <p:bold r:id="rId20"/>
    </p:embeddedFont>
    <p:embeddedFont>
      <p:font typeface="페이퍼로지 9 Black" pitchFamily="2" charset="-127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E22C931D-BAA6-43E8-9696-FF91B94EB0F2}">
          <p14:sldIdLst>
            <p14:sldId id="357"/>
            <p14:sldId id="360"/>
          </p14:sldIdLst>
        </p14:section>
        <p14:section name="개요" id="{7F529489-A5CF-449D-83F7-1816D722DB86}">
          <p14:sldIdLst>
            <p14:sldId id="355"/>
            <p14:sldId id="363"/>
            <p14:sldId id="367"/>
            <p14:sldId id="364"/>
          </p14:sldIdLst>
        </p14:section>
        <p14:section name="아이덴티티" id="{775DE0D5-0244-416A-A2DB-9783B2469356}">
          <p14:sldIdLst/>
        </p14:section>
        <p14:section name="아크패시브-깨달음" id="{24606A74-CA6A-4E80-9DF9-8F606A5556C4}">
          <p14:sldIdLst>
            <p14:sldId id="3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178" userDrawn="1">
          <p15:clr>
            <a:srgbClr val="FDE53C"/>
          </p15:clr>
        </p15:guide>
        <p15:guide id="2" pos="4203" userDrawn="1">
          <p15:clr>
            <a:srgbClr val="A4A3A4"/>
          </p15:clr>
        </p15:guide>
        <p15:guide id="3" pos="869" userDrawn="1">
          <p15:clr>
            <a:srgbClr val="FDE53C"/>
          </p15:clr>
        </p15:guide>
        <p15:guide id="4" pos="7514" userDrawn="1">
          <p15:clr>
            <a:srgbClr val="FDE53C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CBC"/>
    <a:srgbClr val="212227"/>
    <a:srgbClr val="D3BEA9"/>
    <a:srgbClr val="BD9C7C"/>
    <a:srgbClr val="21232F"/>
    <a:srgbClr val="333333"/>
    <a:srgbClr val="FF8B8B"/>
    <a:srgbClr val="CAFCFB"/>
    <a:srgbClr val="91F9F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6" autoAdjust="0"/>
    <p:restoredTop sz="95412" autoAdjust="0"/>
  </p:normalViewPr>
  <p:slideViewPr>
    <p:cSldViewPr snapToGrid="0" showGuides="1">
      <p:cViewPr>
        <p:scale>
          <a:sx n="125" d="100"/>
          <a:sy n="125" d="100"/>
        </p:scale>
        <p:origin x="91" y="72"/>
      </p:cViewPr>
      <p:guideLst>
        <p:guide orient="horz" pos="4178"/>
        <p:guide pos="4203"/>
        <p:guide pos="869"/>
        <p:guide pos="7514"/>
      </p:guideLst>
    </p:cSldViewPr>
  </p:slideViewPr>
  <p:outlineViewPr>
    <p:cViewPr>
      <p:scale>
        <a:sx n="33" d="100"/>
        <a:sy n="33" d="100"/>
      </p:scale>
      <p:origin x="0" y="-4572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EAD7F0C-8016-A0A6-A53C-2B8D5B9A30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DBB86B2-D477-7656-EFF6-E760C9CF71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E65B0-0167-4245-9618-BC935AE5688B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2025-05-21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FE74DE-60F3-46EA-C13A-5000E25A9F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D46E2C-B067-D270-AF0D-DE19311CFE5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9D2A6-4F99-403C-92AE-5AA67B05EA8D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877FC20-EB4F-4664-B5F8-B6785AC85943}" type="datetimeFigureOut">
              <a:rPr lang="ko-KR" altLang="en-US" smtClean="0"/>
              <a:pPr/>
              <a:t>2025-05-21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11239B6-CD57-4314-9529-743CA7AFE6B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5537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7A687-558E-AFFE-C23D-1608AD81B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6401A97-56B8-DAA5-52AB-75BF5B602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D9AEF0C-25D8-4B36-30D5-49BDE81028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AEBB66-4E7E-16F2-2E57-346E3FCA13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9D2E8-B6C7-4288-923E-37317BA6F11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92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5C6A0-6098-1A42-BFCA-E50B4A92B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86D738F-64DC-D87F-25A0-4173006DE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2953BDA-8F03-C946-3E78-CB0A75772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355D74-3B73-3E9D-4038-4BA258BF70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A9D2E8-B6C7-4288-923E-37317BA6F11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836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1BEA7-7334-3AE0-C1B0-72B3010A72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E80141-6B82-C5AC-B167-6E5831547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5AD216-46C6-B08A-04D0-760AEAD81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D991-A22F-4CCB-99AB-5D874476931C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828C9E-F326-5C02-CD87-BA6166437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C7C0E1-CA74-36C9-2C39-975FE16E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72225"/>
            <a:ext cx="2743200" cy="365125"/>
          </a:xfrm>
        </p:spPr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3625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246C2-48C8-0C82-1A3D-12F717100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FF6193-6428-52D6-3073-D61899213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78BC53-85BF-1A87-3617-ABDBE842B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B25CE5-ACC4-E03C-7AD1-05B64964F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A008-BE09-44AF-A18A-098D5D765529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4AC8E2-3DD9-68A1-512B-02215496F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6098E3-A2EC-2907-39E8-1D4C1DEF2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781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0D9D6-23F3-74A2-A883-F3F560640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7F7111-E86F-55B2-2D3C-E3DBCA9E0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0B8CFD-8727-E81E-D50C-5A820F6C4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46E90B-B02C-7C44-BC02-A116B014B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F5060-4821-4FD7-9452-DEC43D3EDCF4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19D33-1C18-402D-27BF-71C558B0D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6BEB3D-B224-1E0C-7EE7-FFAF43A78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5269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E23334-E4DA-BCE2-9B87-EC2175904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2D6E90-94CF-C645-C535-69EC4F7F2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83BCF1-6267-FC38-ED5A-EC13D3E8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99703-256F-405A-BC5D-CE6E4C9D00E0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FD8B17-3CE8-8EBF-C6F0-98093AE26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0F36FD-8BDD-B6E4-D0AC-C0116865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295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BB9F3E-6043-459F-2A79-6FFCF430A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8D7E2A-F277-30CD-7488-B9AE05C0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7A7D98-9857-8360-9097-8A5C4F740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DDEE6-8F10-4425-84E1-D5F65AC4A457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17B424-ED32-AEE6-BC07-809EAACB0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AD0ED5-4D8B-E980-F39E-BB387A816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9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BBED64-5F5A-AF09-1307-1ACC4650B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E7BB8-6E07-8320-0E77-B3BAC3D35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BBC2C3-74A8-05C9-05B0-C5999432E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4650D-4D2C-4F1C-A2A9-B23BB0E38BFF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4DA14F-8FFC-7A10-3A3D-F2CDD5B0B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24DD7-74D3-70CC-6129-55EB33C1D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52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878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F0562D2-343F-17AB-DF9B-8985AE713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025DC2-B7A0-C698-4911-51BA48A73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8231" y="6356350"/>
            <a:ext cx="2743200" cy="365125"/>
          </a:xfrm>
        </p:spPr>
        <p:txBody>
          <a:bodyPr/>
          <a:lstStyle/>
          <a:p>
            <a:fld id="{F73ABF26-2481-4A4F-AAAF-44C326750F6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FEAF7D-C03C-C449-D318-14B3708B9F4B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15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51324A8-E4F9-1B83-C119-7834C6399D92}"/>
              </a:ext>
            </a:extLst>
          </p:cNvPr>
          <p:cNvGrpSpPr/>
          <p:nvPr userDrawn="1"/>
        </p:nvGrpSpPr>
        <p:grpSpPr>
          <a:xfrm>
            <a:off x="-6350" y="2725770"/>
            <a:ext cx="1134280" cy="793909"/>
            <a:chOff x="-6350" y="1675582"/>
            <a:chExt cx="1134280" cy="79390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5AB8C61-3C4B-CBD1-167F-551E045BB083}"/>
                </a:ext>
              </a:extLst>
            </p:cNvPr>
            <p:cNvSpPr>
              <a:spLocks/>
            </p:cNvSpPr>
            <p:nvPr/>
          </p:nvSpPr>
          <p:spPr>
            <a:xfrm>
              <a:off x="82817" y="1717853"/>
              <a:ext cx="960972" cy="307777"/>
            </a:xfrm>
            <a:prstGeom prst="rect">
              <a:avLst/>
            </a:prstGeom>
            <a:noFill/>
            <a:ln w="9525"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l"/>
              <a:r>
                <a:rPr lang="ko-KR" altLang="en-US" sz="900" b="1" dirty="0">
                  <a:solidFill>
                    <a:srgbClr val="BD9C7C"/>
                  </a:solidFill>
                  <a:effectLst>
                    <a:glow rad="127000">
                      <a:schemeClr val="tx1">
                        <a:lumMod val="75000"/>
                        <a:lumOff val="25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</a:rPr>
                <a:t>아이덴티티</a:t>
              </a:r>
              <a:endParaRPr lang="ko-KR" altLang="en-US" sz="900" b="1" u="none" dirty="0">
                <a:solidFill>
                  <a:srgbClr val="BD9C7C"/>
                </a:solidFill>
                <a:effectLst>
                  <a:glow rad="127000">
                    <a:schemeClr val="tx1">
                      <a:lumMod val="75000"/>
                      <a:lumOff val="25000"/>
                    </a:schemeClr>
                  </a:glow>
                </a:effectLst>
                <a:latin typeface="페이퍼로지 6 SemiBold" pitchFamily="2" charset="-127"/>
                <a:ea typeface="페이퍼로지 6 SemiBold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D4034B8-EF87-E3C7-AFC9-798DE65F33C0}"/>
                </a:ext>
              </a:extLst>
            </p:cNvPr>
            <p:cNvSpPr>
              <a:spLocks/>
            </p:cNvSpPr>
            <p:nvPr/>
          </p:nvSpPr>
          <p:spPr>
            <a:xfrm>
              <a:off x="82817" y="2116690"/>
              <a:ext cx="960972" cy="307777"/>
            </a:xfrm>
            <a:prstGeom prst="rect">
              <a:avLst/>
            </a:prstGeom>
            <a:noFill/>
            <a:ln w="9525"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l"/>
              <a:r>
                <a:rPr lang="ko-KR" altLang="en-US" sz="900" b="1" dirty="0">
                  <a:solidFill>
                    <a:srgbClr val="BD9C7C"/>
                  </a:solidFill>
                  <a:effectLst>
                    <a:glow rad="127000">
                      <a:schemeClr val="tx1">
                        <a:lumMod val="75000"/>
                        <a:lumOff val="25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</a:rPr>
                <a:t>아크패시브 </a:t>
              </a:r>
              <a:r>
                <a:rPr lang="en-US" altLang="ko-KR" sz="900" b="1" dirty="0">
                  <a:solidFill>
                    <a:srgbClr val="BD9C7C"/>
                  </a:solidFill>
                  <a:effectLst>
                    <a:glow rad="127000">
                      <a:schemeClr val="tx1">
                        <a:lumMod val="75000"/>
                        <a:lumOff val="25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</a:rPr>
                <a:t>- </a:t>
              </a:r>
              <a:r>
                <a:rPr lang="ko-KR" altLang="en-US" sz="900" b="1" dirty="0">
                  <a:solidFill>
                    <a:srgbClr val="BD9C7C"/>
                  </a:solidFill>
                  <a:effectLst>
                    <a:glow rad="127000">
                      <a:schemeClr val="tx1">
                        <a:lumMod val="75000"/>
                        <a:lumOff val="25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</a:rPr>
                <a:t>깨달음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20567F7-1402-2A3D-791A-FB8BDB7886CF}"/>
                </a:ext>
              </a:extLst>
            </p:cNvPr>
            <p:cNvGrpSpPr/>
            <p:nvPr/>
          </p:nvGrpSpPr>
          <p:grpSpPr>
            <a:xfrm>
              <a:off x="-6350" y="1675582"/>
              <a:ext cx="1134280" cy="397826"/>
              <a:chOff x="1609635" y="746670"/>
              <a:chExt cx="1546727" cy="397826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47EE2049-806C-AEB6-5849-D9AFC914C4C5}"/>
                  </a:ext>
                </a:extLst>
              </p:cNvPr>
              <p:cNvCxnSpPr/>
              <p:nvPr/>
            </p:nvCxnSpPr>
            <p:spPr>
              <a:xfrm>
                <a:off x="1609635" y="746670"/>
                <a:ext cx="1546727" cy="0"/>
              </a:xfrm>
              <a:prstGeom prst="line">
                <a:avLst/>
              </a:prstGeom>
              <a:ln w="3175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BCF3DD51-E9A5-DDA0-E703-B870FA795CDB}"/>
                  </a:ext>
                </a:extLst>
              </p:cNvPr>
              <p:cNvCxnSpPr/>
              <p:nvPr userDrawn="1"/>
            </p:nvCxnSpPr>
            <p:spPr>
              <a:xfrm>
                <a:off x="1609635" y="1144496"/>
                <a:ext cx="1546727" cy="0"/>
              </a:xfrm>
              <a:prstGeom prst="line">
                <a:avLst/>
              </a:prstGeom>
              <a:ln w="3175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62C1DBE1-5937-7DFE-D02C-23C5C423F08F}"/>
                </a:ext>
              </a:extLst>
            </p:cNvPr>
            <p:cNvCxnSpPr/>
            <p:nvPr userDrawn="1"/>
          </p:nvCxnSpPr>
          <p:spPr>
            <a:xfrm>
              <a:off x="-6350" y="2469491"/>
              <a:ext cx="1134280" cy="0"/>
            </a:xfrm>
            <a:prstGeom prst="line">
              <a:avLst/>
            </a:prstGeom>
            <a:ln w="3175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1ECD526E-3852-CAD7-B35A-846B10527C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64186" y="485980"/>
            <a:ext cx="998871" cy="316544"/>
          </a:xfrm>
          <a:prstGeom prst="rect">
            <a:avLst/>
          </a:prstGeom>
        </p:spPr>
      </p:pic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A206C442-1E36-9653-A699-D095A84D81BA}"/>
              </a:ext>
            </a:extLst>
          </p:cNvPr>
          <p:cNvSpPr/>
          <p:nvPr userDrawn="1"/>
        </p:nvSpPr>
        <p:spPr>
          <a:xfrm rot="5400000">
            <a:off x="1114889" y="1459590"/>
            <a:ext cx="195309" cy="121087"/>
          </a:xfrm>
          <a:prstGeom prst="triangle">
            <a:avLst/>
          </a:prstGeom>
          <a:solidFill>
            <a:srgbClr val="212227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7DBEA37-5864-28F2-9EC4-03A840436324}"/>
              </a:ext>
            </a:extLst>
          </p:cNvPr>
          <p:cNvGrpSpPr/>
          <p:nvPr userDrawn="1"/>
        </p:nvGrpSpPr>
        <p:grpSpPr>
          <a:xfrm>
            <a:off x="0" y="1263089"/>
            <a:ext cx="1152000" cy="489534"/>
            <a:chOff x="1652149" y="1346100"/>
            <a:chExt cx="1152000" cy="48953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8DB3C2A-CC55-C5C8-2D9F-61421BB07E2B}"/>
                </a:ext>
              </a:extLst>
            </p:cNvPr>
            <p:cNvSpPr/>
            <p:nvPr/>
          </p:nvSpPr>
          <p:spPr>
            <a:xfrm>
              <a:off x="1652150" y="1346100"/>
              <a:ext cx="1151999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3516FDB-7388-CE96-F1D0-D2D6B9CCF1C8}"/>
                </a:ext>
              </a:extLst>
            </p:cNvPr>
            <p:cNvSpPr>
              <a:spLocks/>
            </p:cNvSpPr>
            <p:nvPr/>
          </p:nvSpPr>
          <p:spPr>
            <a:xfrm>
              <a:off x="1652149" y="1436979"/>
              <a:ext cx="1152000" cy="307777"/>
            </a:xfrm>
            <a:prstGeom prst="rect">
              <a:avLst/>
            </a:prstGeom>
            <a:noFill/>
            <a:ln w="9525"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0" rIns="108000" bIns="0" rtlCol="0" anchor="ctr">
              <a:no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페이퍼로지 6 SemiBold" pitchFamily="2" charset="-127"/>
                  <a:ea typeface="페이퍼로지 6 SemiBold" pitchFamily="2" charset="-127"/>
                </a:rPr>
                <a:t>개요</a:t>
              </a:r>
              <a:endParaRPr lang="ko-KR" altLang="en-US" sz="1400" b="1" dirty="0"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페이퍼로지 6 SemiBold" pitchFamily="2" charset="-127"/>
                <a:ea typeface="페이퍼로지 6 SemiBold" pitchFamily="2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61C2F35-D520-73E2-E2B0-422BFA5F060B}"/>
              </a:ext>
            </a:extLst>
          </p:cNvPr>
          <p:cNvSpPr/>
          <p:nvPr userDrawn="1"/>
        </p:nvSpPr>
        <p:spPr>
          <a:xfrm>
            <a:off x="1" y="1752623"/>
            <a:ext cx="1151999" cy="342312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5FFD552-BD6C-5AE1-AF86-443BB193EE98}"/>
              </a:ext>
            </a:extLst>
          </p:cNvPr>
          <p:cNvSpPr/>
          <p:nvPr userDrawn="1"/>
        </p:nvSpPr>
        <p:spPr>
          <a:xfrm>
            <a:off x="1" y="2094522"/>
            <a:ext cx="1151999" cy="342312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E948697-7DFB-5322-A3D9-D887DF1FD997}"/>
              </a:ext>
            </a:extLst>
          </p:cNvPr>
          <p:cNvCxnSpPr>
            <a:cxnSpLocks/>
          </p:cNvCxnSpPr>
          <p:nvPr userDrawn="1"/>
        </p:nvCxnSpPr>
        <p:spPr>
          <a:xfrm>
            <a:off x="9000" y="2094523"/>
            <a:ext cx="1134000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67A5DB24-459E-474D-B3D3-796BBCEF7EB1}"/>
              </a:ext>
            </a:extLst>
          </p:cNvPr>
          <p:cNvCxnSpPr>
            <a:cxnSpLocks/>
          </p:cNvCxnSpPr>
          <p:nvPr userDrawn="1"/>
        </p:nvCxnSpPr>
        <p:spPr>
          <a:xfrm>
            <a:off x="9000" y="2436836"/>
            <a:ext cx="1134000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0CF2356-DA97-8EF9-8C92-528635BFBF0C}"/>
              </a:ext>
            </a:extLst>
          </p:cNvPr>
          <p:cNvCxnSpPr>
            <a:cxnSpLocks/>
          </p:cNvCxnSpPr>
          <p:nvPr userDrawn="1"/>
        </p:nvCxnSpPr>
        <p:spPr>
          <a:xfrm>
            <a:off x="0" y="1263089"/>
            <a:ext cx="11520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A009A21-65BB-A593-E0BD-E8D5DB9F6132}"/>
              </a:ext>
            </a:extLst>
          </p:cNvPr>
          <p:cNvCxnSpPr>
            <a:cxnSpLocks/>
          </p:cNvCxnSpPr>
          <p:nvPr userDrawn="1"/>
        </p:nvCxnSpPr>
        <p:spPr>
          <a:xfrm>
            <a:off x="0" y="2436836"/>
            <a:ext cx="11520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48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ED898-EC36-7748-99D3-17D6E782E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7FB20F-086C-5FFB-A706-762A9AB6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9D8270-5637-98EC-EA1A-81383D99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D8B29-D194-45C5-8880-D13C3BA0AD47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34520F-CE2E-77CC-A6BA-3CC26BC04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FBDF4F-6DC5-6DE6-2281-CFC48A56C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264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E3EF13-67F3-5218-AC03-8F67A0707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6B2E27-B4B3-1758-8BEC-0B0F9C4B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49FB90-8A11-521C-8C09-7CAE0C35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1882F5-33B2-525D-BF91-A6E0FD93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82E55-0D4C-4810-9D04-994D62B426E5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EAA8B9-B7CC-96D3-CF78-95F57C6ED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3655FB-BCAD-4E66-6A9F-AE3BDF84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242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911B4-D502-FA96-59BB-68E70A39D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9E2C41-7172-FEBF-2C6D-EC0F65DD8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065E2A-6596-7167-16AC-E59FE964B4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427F73-DBA8-F5DF-37D5-90E556241C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9628E8-6699-469C-F900-7E82387B55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2D50C1-DBB4-D99C-F65D-C8357AD5A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23087-4A0F-482C-921E-192D30072535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7085C2-DC02-144B-E6D1-7F8B71017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A131927-ACD1-FF21-7FDE-5F8068750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38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36D68-BE5E-F881-A7E8-B1F42BE0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C406CA-410D-DCA1-5AD7-3165CC276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FE352-151F-4BBD-9F31-D3EB4053A998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634E0B-7E8D-3BD9-DF7F-73648A455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CB48A0-5F3A-86C2-4103-91430460E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170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CAC6AF0-B74D-3C14-D3E7-244BA9452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4FD2C-5C8B-4F53-B8E7-6D27070CB963}" type="datetime1">
              <a:rPr lang="ko-KR" altLang="en-US" smtClean="0"/>
              <a:t>2025-05-21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EE45A6-AA5F-C717-88BB-926D900A2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A9EE09-14C9-9A7E-34F3-578A8CC4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ABF26-2481-4A4F-AAAF-44C326750F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219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DC16FD9-A24D-4AD7-2817-E704C047A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F064B5-1FBB-D1E6-662F-8F8D51F1B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7C3125-44E0-AA96-3C0F-C9A0CED6B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CD5B2A7-FF3C-403F-A08B-A3E8580CCEA4}" type="datetime1">
              <a:rPr lang="ko-KR" altLang="en-US" smtClean="0"/>
              <a:pPr/>
              <a:t>2025-05-21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1178EA-67AF-6F7D-99C3-68E3BC5EE0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7A497A-62F2-EEC6-1419-90E1FCB1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73ABF26-2481-4A4F-AAAF-44C326750F6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420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6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72B9-AE4A-329E-E643-23B77514C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04F8F30A-2472-77F4-2C7A-92DB40FA053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00409" y="102855"/>
            <a:ext cx="487362" cy="246062"/>
          </a:xfrm>
        </p:spPr>
        <p:txBody>
          <a:bodyPr>
            <a:normAutofit/>
          </a:bodyPr>
          <a:lstStyle/>
          <a:p>
            <a:r>
              <a:rPr lang="ko-KR" altLang="en-US" sz="800" dirty="0">
                <a:solidFill>
                  <a:schemeClr val="bg1"/>
                </a:solidFill>
              </a:rPr>
              <a:t>개요</a:t>
            </a:r>
          </a:p>
        </p:txBody>
      </p:sp>
      <p:pic>
        <p:nvPicPr>
          <p:cNvPr id="35" name="그림 34" descr="CG 아트워크, 가상의 캐릭터, 디지털 합성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060F0E6-EA75-6D43-9348-2B16A219E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62" r="10831" b="2049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8E79A48-047F-85DF-54AF-7ABDA836C89D}"/>
              </a:ext>
            </a:extLst>
          </p:cNvPr>
          <p:cNvGrpSpPr/>
          <p:nvPr/>
        </p:nvGrpSpPr>
        <p:grpSpPr>
          <a:xfrm>
            <a:off x="1039862" y="1202181"/>
            <a:ext cx="6326139" cy="1413038"/>
            <a:chOff x="745222" y="1202181"/>
            <a:chExt cx="6326139" cy="141303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EBCC645-8A3F-9BE1-9D37-2C7954D20A71}"/>
                </a:ext>
              </a:extLst>
            </p:cNvPr>
            <p:cNvSpPr txBox="1"/>
            <p:nvPr/>
          </p:nvSpPr>
          <p:spPr>
            <a:xfrm>
              <a:off x="1343928" y="1202181"/>
              <a:ext cx="2150377" cy="4897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전장을 꿰뚫는 창</a:t>
              </a:r>
              <a:r>
                <a:rPr lang="en-US" altLang="ko-KR" sz="14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3BAEC33-9E5F-8D1A-7EBB-1154440BFFFD}"/>
                </a:ext>
              </a:extLst>
            </p:cNvPr>
            <p:cNvSpPr txBox="1"/>
            <p:nvPr/>
          </p:nvSpPr>
          <p:spPr>
            <a:xfrm>
              <a:off x="3901687" y="2153554"/>
              <a:ext cx="3169674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24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(L</a:t>
              </a:r>
              <a:r>
                <a:rPr lang="en-US" altLang="ko-KR" sz="14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ANCE</a:t>
              </a:r>
              <a:r>
                <a:rPr lang="en-US" altLang="ko-KR" sz="16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 </a:t>
              </a:r>
              <a:r>
                <a:rPr lang="en-US" altLang="ko-KR" sz="24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M</a:t>
              </a:r>
              <a:r>
                <a:rPr lang="en-US" altLang="ko-KR" sz="14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ASTER</a:t>
              </a:r>
              <a:r>
                <a:rPr lang="en-US" altLang="ko-KR" sz="2400" spc="100" dirty="0">
                  <a:ln w="19050">
                    <a:noFill/>
                  </a:ln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Urdu Typesetting" panose="020F0502020204030204" pitchFamily="66" charset="-78"/>
                </a:rPr>
                <a:t>)</a:t>
              </a:r>
              <a:endParaRPr lang="en-US" altLang="ko-KR" sz="1400" spc="100" dirty="0">
                <a:ln w="19050">
                  <a:noFill/>
                </a:ln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  <a:cs typeface="Urdu Typesetting" panose="020F0502020204030204" pitchFamily="66" charset="-78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BEE813C-7012-B89B-3BDA-B14F35305623}"/>
                </a:ext>
              </a:extLst>
            </p:cNvPr>
            <p:cNvSpPr txBox="1"/>
            <p:nvPr/>
          </p:nvSpPr>
          <p:spPr>
            <a:xfrm>
              <a:off x="745222" y="1691889"/>
              <a:ext cx="3347788" cy="923330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6000" b="1" spc="800" dirty="0">
                  <a:solidFill>
                    <a:schemeClr val="bg1"/>
                  </a:solidFill>
                  <a:effectLst>
                    <a:glow rad="127000">
                      <a:schemeClr val="bg1">
                        <a:lumMod val="65000"/>
                        <a:alpha val="22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  <a:cs typeface="함초롬바탕" panose="02030604000101010101" pitchFamily="18" charset="-127"/>
                </a:rPr>
                <a:t>창술사</a:t>
              </a:r>
              <a:endParaRPr lang="en-US" altLang="ko-KR" sz="5400" b="1" spc="800" dirty="0">
                <a:solidFill>
                  <a:schemeClr val="bg1"/>
                </a:solidFill>
                <a:effectLst>
                  <a:glow rad="127000">
                    <a:schemeClr val="bg1">
                      <a:lumMod val="65000"/>
                      <a:alpha val="22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함초롬바탕" panose="02030604000101010101" pitchFamily="18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900B521-FCAC-C2BA-9F76-F76B842AE8E0}"/>
              </a:ext>
            </a:extLst>
          </p:cNvPr>
          <p:cNvSpPr txBox="1"/>
          <p:nvPr/>
        </p:nvSpPr>
        <p:spPr>
          <a:xfrm>
            <a:off x="9845954" y="6068821"/>
            <a:ext cx="2150377" cy="4897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400" spc="800" dirty="0"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endParaRPr lang="en-US" altLang="ko-KR" sz="1400" spc="800" dirty="0"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7288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52CC1-4D93-1087-F203-60E485C43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21">
            <a:extLst>
              <a:ext uri="{FF2B5EF4-FFF2-40B4-BE49-F238E27FC236}">
                <a16:creationId xmlns:a16="http://schemas.microsoft.com/office/drawing/2014/main" id="{78096B16-9698-B316-E814-0929FE04EA09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1734800" y="139700"/>
            <a:ext cx="457200" cy="188913"/>
          </a:xfrm>
        </p:spPr>
        <p:txBody>
          <a:bodyPr>
            <a:normAutofit/>
          </a:bodyPr>
          <a:lstStyle/>
          <a:p>
            <a:r>
              <a:rPr lang="ko-KR" altLang="en-US" sz="100" dirty="0"/>
              <a:t>목차</a:t>
            </a:r>
          </a:p>
        </p:txBody>
      </p:sp>
      <p:pic>
        <p:nvPicPr>
          <p:cNvPr id="2" name="그림 1" descr="CG 아트워크, 가상의 캐릭터, 디지털 합성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6D9BF99-7E85-517B-6D2C-E7F495833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62" r="10831" b="2049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3" name="직사각형 1042">
            <a:extLst>
              <a:ext uri="{FF2B5EF4-FFF2-40B4-BE49-F238E27FC236}">
                <a16:creationId xmlns:a16="http://schemas.microsoft.com/office/drawing/2014/main" id="{C2B38262-0A30-73DB-F727-09BCEE95CC4C}"/>
              </a:ext>
            </a:extLst>
          </p:cNvPr>
          <p:cNvSpPr>
            <a:spLocks/>
          </p:cNvSpPr>
          <p:nvPr/>
        </p:nvSpPr>
        <p:spPr>
          <a:xfrm>
            <a:off x="0" y="174847"/>
            <a:ext cx="13104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</a:rPr>
              <a:t>목 차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A1208F3D-E192-C002-E945-5F1E42D6080E}"/>
              </a:ext>
            </a:extLst>
          </p:cNvPr>
          <p:cNvCxnSpPr>
            <a:cxnSpLocks/>
          </p:cNvCxnSpPr>
          <p:nvPr/>
        </p:nvCxnSpPr>
        <p:spPr>
          <a:xfrm flipH="1">
            <a:off x="0" y="563221"/>
            <a:ext cx="1310400" cy="0"/>
          </a:xfrm>
          <a:prstGeom prst="line">
            <a:avLst/>
          </a:prstGeom>
          <a:ln w="38100">
            <a:solidFill>
              <a:srgbClr val="BD9C7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5A5653B-9E9B-C8C2-D293-D9B2289E7CBD}"/>
              </a:ext>
            </a:extLst>
          </p:cNvPr>
          <p:cNvGrpSpPr/>
          <p:nvPr/>
        </p:nvGrpSpPr>
        <p:grpSpPr>
          <a:xfrm>
            <a:off x="1980960" y="1247083"/>
            <a:ext cx="2368439" cy="1039880"/>
            <a:chOff x="1980960" y="1442663"/>
            <a:chExt cx="2368439" cy="103988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7E2A8E-8C7A-7BBD-70E2-CC8E0020609D}"/>
                </a:ext>
              </a:extLst>
            </p:cNvPr>
            <p:cNvSpPr txBox="1"/>
            <p:nvPr/>
          </p:nvSpPr>
          <p:spPr>
            <a:xfrm>
              <a:off x="2404871" y="1882379"/>
              <a:ext cx="194452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컨셉</a:t>
              </a: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BD09AC-FAA8-6CFA-2469-11742D1291B9}"/>
                </a:ext>
              </a:extLst>
            </p:cNvPr>
            <p:cNvSpPr txBox="1"/>
            <p:nvPr/>
          </p:nvSpPr>
          <p:spPr>
            <a:xfrm>
              <a:off x="2404871" y="1488829"/>
              <a:ext cx="1944528" cy="215444"/>
            </a:xfrm>
            <a:prstGeom prst="rect">
              <a:avLst/>
            </a:prstGeom>
            <a:noFill/>
            <a:effectLst/>
          </p:spPr>
          <p:txBody>
            <a:bodyPr wrap="square" lIns="108000" tIns="0" rIns="0" bIns="0" rtlCol="0" anchor="ctr" anchorCtr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개요</a:t>
              </a:r>
              <a:endParaRPr lang="en-US" altLang="ko-KR" sz="1400" dirty="0">
                <a:solidFill>
                  <a:schemeClr val="bg1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FA3D5DD-ACF8-F5B1-9200-96550F9E2D6E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2134849" y="1750440"/>
              <a:ext cx="221455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FE31A29-7E33-FDD7-0294-3700DA280A32}"/>
                </a:ext>
              </a:extLst>
            </p:cNvPr>
            <p:cNvSpPr/>
            <p:nvPr/>
          </p:nvSpPr>
          <p:spPr>
            <a:xfrm>
              <a:off x="1980960" y="1442663"/>
              <a:ext cx="307777" cy="307777"/>
            </a:xfrm>
            <a:prstGeom prst="rect">
              <a:avLst/>
            </a:prstGeom>
            <a:solidFill>
              <a:srgbClr val="BD9C7C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effectLst/>
                  <a:latin typeface="페이퍼로지 9 Black" pitchFamily="2" charset="-127"/>
                  <a:ea typeface="페이퍼로지 9 Black" pitchFamily="2" charset="-127"/>
                </a:rPr>
                <a:t>1</a:t>
              </a:r>
              <a:endParaRPr lang="ko-KR" altLang="en-US" sz="1050" dirty="0">
                <a:solidFill>
                  <a:schemeClr val="bg1"/>
                </a:solidFill>
                <a:effectLst/>
                <a:latin typeface="페이퍼로지 9 Black" pitchFamily="2" charset="-127"/>
                <a:ea typeface="페이퍼로지 9 Black" pitchFamily="2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5F60394-6095-EE35-13F0-15C53A9077E6}"/>
              </a:ext>
            </a:extLst>
          </p:cNvPr>
          <p:cNvGrpSpPr/>
          <p:nvPr/>
        </p:nvGrpSpPr>
        <p:grpSpPr>
          <a:xfrm>
            <a:off x="1980960" y="2885976"/>
            <a:ext cx="2368439" cy="1039880"/>
            <a:chOff x="1980960" y="3104640"/>
            <a:chExt cx="2368439" cy="103988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DE52C4-73BA-E49E-64FE-8B74FFCE2BE7}"/>
                </a:ext>
              </a:extLst>
            </p:cNvPr>
            <p:cNvSpPr txBox="1"/>
            <p:nvPr/>
          </p:nvSpPr>
          <p:spPr>
            <a:xfrm>
              <a:off x="2404871" y="3544356"/>
              <a:ext cx="194452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아이덴티티 </a:t>
              </a: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듀얼 스탠스</a:t>
              </a: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8EA765-5A72-4E48-4EC6-7AFBE93AAE34}"/>
                </a:ext>
              </a:extLst>
            </p:cNvPr>
            <p:cNvSpPr txBox="1"/>
            <p:nvPr/>
          </p:nvSpPr>
          <p:spPr>
            <a:xfrm>
              <a:off x="2404871" y="3150806"/>
              <a:ext cx="1944528" cy="215444"/>
            </a:xfrm>
            <a:prstGeom prst="rect">
              <a:avLst/>
            </a:prstGeom>
            <a:noFill/>
            <a:effectLst/>
          </p:spPr>
          <p:txBody>
            <a:bodyPr wrap="square" lIns="108000" tIns="0" rIns="0" bIns="0" rtlCol="0" anchor="ctr" anchorCtr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아이덴티티</a:t>
              </a:r>
              <a:endParaRPr lang="en-US" altLang="ko-KR" sz="1400" dirty="0">
                <a:solidFill>
                  <a:schemeClr val="bg1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D943A38-1D28-1244-A95B-FA2D209BEE6E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2134849" y="3412417"/>
              <a:ext cx="221455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F0BFE99-3E6B-2A39-0CB1-550E7FD86058}"/>
                </a:ext>
              </a:extLst>
            </p:cNvPr>
            <p:cNvSpPr/>
            <p:nvPr/>
          </p:nvSpPr>
          <p:spPr>
            <a:xfrm>
              <a:off x="1980960" y="3104640"/>
              <a:ext cx="307777" cy="307777"/>
            </a:xfrm>
            <a:prstGeom prst="rect">
              <a:avLst/>
            </a:prstGeom>
            <a:solidFill>
              <a:srgbClr val="BD9C7C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effectLst/>
                  <a:latin typeface="페이퍼로지 9 Black" pitchFamily="2" charset="-127"/>
                  <a:ea typeface="페이퍼로지 9 Black" pitchFamily="2" charset="-127"/>
                </a:rPr>
                <a:t>2</a:t>
              </a:r>
              <a:endParaRPr lang="ko-KR" altLang="en-US" sz="1050" dirty="0">
                <a:solidFill>
                  <a:schemeClr val="bg1"/>
                </a:solidFill>
                <a:effectLst/>
                <a:latin typeface="페이퍼로지 9 Black" pitchFamily="2" charset="-127"/>
                <a:ea typeface="페이퍼로지 9 Black" pitchFamily="2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205317A-E950-FD14-0B75-A358988A48CD}"/>
              </a:ext>
            </a:extLst>
          </p:cNvPr>
          <p:cNvGrpSpPr/>
          <p:nvPr/>
        </p:nvGrpSpPr>
        <p:grpSpPr>
          <a:xfrm>
            <a:off x="1980960" y="4524869"/>
            <a:ext cx="2368439" cy="1378435"/>
            <a:chOff x="1980960" y="4720449"/>
            <a:chExt cx="2368439" cy="13784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448C19-E67C-A5C3-6D2C-0DAA87F0C141}"/>
                </a:ext>
              </a:extLst>
            </p:cNvPr>
            <p:cNvSpPr txBox="1"/>
            <p:nvPr/>
          </p:nvSpPr>
          <p:spPr>
            <a:xfrm>
              <a:off x="2404871" y="5160165"/>
              <a:ext cx="194452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깨달음 효과 구성</a:t>
              </a: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깨달음 </a:t>
              </a:r>
              <a:r>
                <a:rPr lang="en-US" altLang="ko-KR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절정</a:t>
              </a:r>
              <a:r>
                <a:rPr lang="en-US" altLang="ko-KR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</a:p>
            <a:p>
              <a:pPr marL="228600" indent="-228600">
                <a:buAutoNum type="arabicParenBoth"/>
              </a:pPr>
              <a:endParaRPr lang="en-US" altLang="ko-KR" sz="11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228600" indent="-228600">
                <a:buAutoNum type="arabicParenBoth"/>
              </a:pP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깨달음 </a:t>
              </a:r>
              <a:r>
                <a:rPr lang="en-US" altLang="ko-KR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절제</a:t>
              </a:r>
              <a:r>
                <a:rPr lang="en-US" altLang="ko-KR" sz="11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A23FA9-F22D-96F6-EC20-ACBFF65E67A7}"/>
                </a:ext>
              </a:extLst>
            </p:cNvPr>
            <p:cNvSpPr txBox="1"/>
            <p:nvPr/>
          </p:nvSpPr>
          <p:spPr>
            <a:xfrm>
              <a:off x="2404871" y="4766615"/>
              <a:ext cx="1944528" cy="215444"/>
            </a:xfrm>
            <a:prstGeom prst="rect">
              <a:avLst/>
            </a:prstGeom>
            <a:noFill/>
            <a:effectLst/>
          </p:spPr>
          <p:txBody>
            <a:bodyPr wrap="square" lIns="108000" tIns="0" rIns="0" bIns="0" rtlCol="0" anchor="ctr" anchorCtr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아크패시브 </a:t>
              </a:r>
              <a:r>
                <a:rPr lang="en-US" altLang="ko-KR" sz="1400" dirty="0">
                  <a:solidFill>
                    <a:schemeClr val="bg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- </a:t>
              </a:r>
              <a:r>
                <a:rPr lang="ko-KR" altLang="en-US" sz="1400" dirty="0">
                  <a:solidFill>
                    <a:schemeClr val="bg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깨달음</a:t>
              </a:r>
              <a:endParaRPr lang="en-US" altLang="ko-KR" sz="1400" dirty="0">
                <a:solidFill>
                  <a:schemeClr val="bg1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1461F3-15A6-39F4-5480-E80E86E39EAA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134849" y="5028226"/>
              <a:ext cx="221455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AF0AFF0-D604-7F9A-8369-0B109A8598E1}"/>
                </a:ext>
              </a:extLst>
            </p:cNvPr>
            <p:cNvSpPr/>
            <p:nvPr/>
          </p:nvSpPr>
          <p:spPr>
            <a:xfrm>
              <a:off x="1980960" y="4720449"/>
              <a:ext cx="307777" cy="307777"/>
            </a:xfrm>
            <a:prstGeom prst="rect">
              <a:avLst/>
            </a:prstGeom>
            <a:solidFill>
              <a:srgbClr val="BD9C7C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effectLst/>
                  <a:latin typeface="페이퍼로지 9 Black" pitchFamily="2" charset="-127"/>
                  <a:ea typeface="페이퍼로지 9 Black" pitchFamily="2" charset="-127"/>
                </a:rPr>
                <a:t>3</a:t>
              </a:r>
              <a:endParaRPr lang="ko-KR" altLang="en-US" sz="1050" dirty="0">
                <a:solidFill>
                  <a:schemeClr val="bg1"/>
                </a:solidFill>
                <a:effectLst/>
                <a:latin typeface="페이퍼로지 9 Black" pitchFamily="2" charset="-127"/>
                <a:ea typeface="페이퍼로지 9 Black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5468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CD40C95-1F9C-25A0-0A34-A51D973662DB}"/>
              </a:ext>
            </a:extLst>
          </p:cNvPr>
          <p:cNvGrpSpPr/>
          <p:nvPr/>
        </p:nvGrpSpPr>
        <p:grpSpPr>
          <a:xfrm>
            <a:off x="355988" y="1003269"/>
            <a:ext cx="11109635" cy="5090736"/>
            <a:chOff x="355988" y="1003269"/>
            <a:chExt cx="11109635" cy="5090736"/>
          </a:xfrm>
        </p:grpSpPr>
        <p:pic>
          <p:nvPicPr>
            <p:cNvPr id="3" name="그림 2" descr="CG 아트워크, 가상의 캐릭터, 만화 영화, 액션 피겨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4CA1402D-911B-4133-A9A4-F007F15BFB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370"/>
            <a:stretch/>
          </p:blipFill>
          <p:spPr>
            <a:xfrm>
              <a:off x="355988" y="1024780"/>
              <a:ext cx="4302718" cy="5069225"/>
            </a:xfrm>
            <a:prstGeom prst="rect">
              <a:avLst/>
            </a:prstGeom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ACA94D2-3D38-D4A8-7FF9-A7BB78F45A74}"/>
                </a:ext>
              </a:extLst>
            </p:cNvPr>
            <p:cNvGrpSpPr/>
            <p:nvPr/>
          </p:nvGrpSpPr>
          <p:grpSpPr>
            <a:xfrm>
              <a:off x="5256717" y="1003269"/>
              <a:ext cx="6208906" cy="5090736"/>
              <a:chOff x="5256717" y="1003269"/>
              <a:chExt cx="6208906" cy="5090736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C93718B7-1AFE-BE91-18BA-BD10B0B6E3E2}"/>
                  </a:ext>
                </a:extLst>
              </p:cNvPr>
              <p:cNvGrpSpPr/>
              <p:nvPr/>
            </p:nvGrpSpPr>
            <p:grpSpPr>
              <a:xfrm>
                <a:off x="5256717" y="1003269"/>
                <a:ext cx="6208906" cy="872520"/>
                <a:chOff x="5840173" y="961345"/>
                <a:chExt cx="6208906" cy="872520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691A15B-E67F-BD8E-DE1B-B99F737325F4}"/>
                    </a:ext>
                  </a:extLst>
                </p:cNvPr>
                <p:cNvSpPr txBox="1"/>
                <p:nvPr/>
              </p:nvSpPr>
              <p:spPr>
                <a:xfrm>
                  <a:off x="5840173" y="961345"/>
                  <a:ext cx="3542636" cy="369332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 anchorCtr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D4CFC5"/>
                      </a:solidFill>
                      <a:effectLst/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“</a:t>
                  </a:r>
                  <a:r>
                    <a:rPr lang="ko-KR" altLang="en-US" dirty="0">
                      <a:solidFill>
                        <a:srgbClr val="D4CFC5"/>
                      </a:solidFill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전장의 창이 되어</a:t>
                  </a:r>
                  <a:r>
                    <a:rPr lang="en-US" altLang="ko-KR" dirty="0">
                      <a:solidFill>
                        <a:srgbClr val="D4CFC5"/>
                      </a:solidFill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, </a:t>
                  </a:r>
                  <a:r>
                    <a:rPr lang="ko-KR" altLang="en-US" dirty="0">
                      <a:solidFill>
                        <a:srgbClr val="D4CFC5"/>
                      </a:solidFill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적을 섬멸하라</a:t>
                  </a:r>
                  <a:r>
                    <a:rPr lang="en-US" altLang="ko-KR" dirty="0">
                      <a:solidFill>
                        <a:srgbClr val="D4CFC5"/>
                      </a:solidFill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!</a:t>
                  </a:r>
                  <a:r>
                    <a:rPr lang="en-US" altLang="ko-KR" dirty="0">
                      <a:solidFill>
                        <a:srgbClr val="D4CFC5"/>
                      </a:solidFill>
                      <a:effectLst/>
                      <a:latin typeface="나눔명조 ExtraBold" panose="02020603020101020101" pitchFamily="18" charset="-127"/>
                      <a:ea typeface="나눔명조 ExtraBold" panose="02020603020101020101" pitchFamily="18" charset="-127"/>
                    </a:rPr>
                    <a:t>”</a:t>
                  </a:r>
                  <a:endParaRPr lang="ko-KR" altLang="en-US" dirty="0">
                    <a:solidFill>
                      <a:srgbClr val="D4CFC5"/>
                    </a:solidFill>
                    <a:effectLst/>
                    <a:latin typeface="나눔명조 ExtraBold" panose="02020603020101020101" pitchFamily="18" charset="-127"/>
                    <a:ea typeface="나눔명조 ExtraBold" panose="02020603020101020101" pitchFamily="18" charset="-127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4960A0D1-F344-116E-D7A1-AC09FD2B4723}"/>
                    </a:ext>
                  </a:extLst>
                </p:cNvPr>
                <p:cNvSpPr txBox="1"/>
                <p:nvPr/>
              </p:nvSpPr>
              <p:spPr>
                <a:xfrm>
                  <a:off x="5946690" y="1306477"/>
                  <a:ext cx="6102389" cy="527388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창술사는 상황에 맞게 스탠스를 변경할 수 있는 클래스입니다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 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변형 창을 사용해 주변에 위치한 적들을 쓸어버릴 수 있는 난무 스탠스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날카로운 창으로 순간 높은 피해를 줄 수 있는 집중 스탠스를 사용해 전장의 적들을 단숨에 제압할 수 있습니다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2F62ADEA-319C-054E-4639-013BF8FE4B8C}"/>
                  </a:ext>
                </a:extLst>
              </p:cNvPr>
              <p:cNvGrpSpPr/>
              <p:nvPr/>
            </p:nvGrpSpPr>
            <p:grpSpPr>
              <a:xfrm>
                <a:off x="5348157" y="2708988"/>
                <a:ext cx="6117466" cy="1148608"/>
                <a:chOff x="5946691" y="1910240"/>
                <a:chExt cx="6117466" cy="1148608"/>
              </a:xfrm>
            </p:grpSpPr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7C3F041-E616-C90E-500D-985E4443ED86}"/>
                    </a:ext>
                  </a:extLst>
                </p:cNvPr>
                <p:cNvSpPr txBox="1"/>
                <p:nvPr/>
              </p:nvSpPr>
              <p:spPr>
                <a:xfrm>
                  <a:off x="5946691" y="1910240"/>
                  <a:ext cx="1378904" cy="400110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 anchorCtr="0">
                  <a:spAutoFit/>
                </a:bodyPr>
                <a:lstStyle/>
                <a:p>
                  <a:r>
                    <a:rPr lang="en-US" altLang="ko-KR" sz="2000" b="1" spc="100" dirty="0">
                      <a:solidFill>
                        <a:srgbClr val="D1AB84"/>
                      </a:solidFill>
                      <a:latin typeface="Cinzel" panose="00000500000000000000" pitchFamily="50" charset="0"/>
                      <a:ea typeface="나눔명조 ExtraBold" panose="02020603020101020101" pitchFamily="18" charset="-127"/>
                    </a:rPr>
                    <a:t>IDENTITY</a:t>
                  </a:r>
                  <a:endParaRPr lang="ko-KR" altLang="en-US" sz="2000" b="1" spc="100" dirty="0">
                    <a:solidFill>
                      <a:srgbClr val="D1AB84"/>
                    </a:solidFill>
                    <a:latin typeface="Cinzel" panose="00000500000000000000" pitchFamily="50" charset="0"/>
                    <a:ea typeface="나눔명조 ExtraBold" panose="02020603020101020101" pitchFamily="18" charset="-127"/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6E75225-D5E5-64EE-958D-2FFDA8FE1D0D}"/>
                    </a:ext>
                  </a:extLst>
                </p:cNvPr>
                <p:cNvSpPr txBox="1"/>
                <p:nvPr/>
              </p:nvSpPr>
              <p:spPr>
                <a:xfrm>
                  <a:off x="5946691" y="2300627"/>
                  <a:ext cx="6117466" cy="758221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듀얼 스탠스 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두 개의 스탠스를 자유롭게 변경할 수 있는 창술사는 스탠스를 유지하거나 적을 공격하는 것으로 듀얼 게이지를 최대 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3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단계까지 획득할 수 있습니다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 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창술사는 스탠스 변경 시 보유한 듀얼 게이지를 소모하여 변경하는 스탠스에 어울리는 강력한 효과를 얻을 수 있습니다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C3F43BF3-B57F-7A39-F87B-CE1DE6EE1B2D}"/>
                  </a:ext>
                </a:extLst>
              </p:cNvPr>
              <p:cNvGrpSpPr/>
              <p:nvPr/>
            </p:nvGrpSpPr>
            <p:grpSpPr>
              <a:xfrm>
                <a:off x="5348157" y="4747530"/>
                <a:ext cx="6024868" cy="1346475"/>
                <a:chOff x="5348157" y="4747530"/>
                <a:chExt cx="6024868" cy="1346475"/>
              </a:xfrm>
            </p:grpSpPr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6E8252E7-41A4-7F8B-9C5D-4BAFC64F7F49}"/>
                    </a:ext>
                  </a:extLst>
                </p:cNvPr>
                <p:cNvGrpSpPr/>
                <p:nvPr/>
              </p:nvGrpSpPr>
              <p:grpSpPr>
                <a:xfrm>
                  <a:off x="5348157" y="4747530"/>
                  <a:ext cx="1622327" cy="1346475"/>
                  <a:chOff x="5533351" y="4747530"/>
                  <a:chExt cx="1622327" cy="1346475"/>
                </a:xfrm>
              </p:grpSpPr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4B70B840-F263-735D-7C58-452E7132517F}"/>
                      </a:ext>
                    </a:extLst>
                  </p:cNvPr>
                  <p:cNvSpPr txBox="1"/>
                  <p:nvPr/>
                </p:nvSpPr>
                <p:spPr>
                  <a:xfrm>
                    <a:off x="5598156" y="5847784"/>
                    <a:ext cx="1492716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아이덴티티  </a:t>
                    </a:r>
                    <a:r>
                      <a:rPr lang="en-US" altLang="ko-KR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|  </a:t>
                    </a:r>
                    <a:r>
                      <a:rPr lang="ko-KR" altLang="en-US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듀얼 스탠스</a:t>
                    </a:r>
                  </a:p>
                </p:txBody>
              </p:sp>
              <p:pic>
                <p:nvPicPr>
                  <p:cNvPr id="49" name="그림 48" descr="텍스트, 스크린샷, 할로윈, 예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836F252D-7762-1FC4-8435-3317DCC0CD0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8979" t="8939" r="18015" b="82125"/>
                  <a:stretch/>
                </p:blipFill>
                <p:spPr>
                  <a:xfrm>
                    <a:off x="5533351" y="4747530"/>
                    <a:ext cx="1622327" cy="104578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A3E08813-93AE-199A-2E5D-6528BC96D39F}"/>
                    </a:ext>
                  </a:extLst>
                </p:cNvPr>
                <p:cNvGrpSpPr/>
                <p:nvPr/>
              </p:nvGrpSpPr>
              <p:grpSpPr>
                <a:xfrm>
                  <a:off x="7441107" y="5035098"/>
                  <a:ext cx="3931918" cy="1058907"/>
                  <a:chOff x="7718899" y="5035098"/>
                  <a:chExt cx="3931918" cy="1058907"/>
                </a:xfrm>
              </p:grpSpPr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F70861E3-6B41-307F-D977-5DD667EAD778}"/>
                      </a:ext>
                    </a:extLst>
                  </p:cNvPr>
                  <p:cNvSpPr txBox="1"/>
                  <p:nvPr/>
                </p:nvSpPr>
                <p:spPr>
                  <a:xfrm>
                    <a:off x="9231048" y="5847784"/>
                    <a:ext cx="907621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대표무기  </a:t>
                    </a:r>
                    <a:r>
                      <a:rPr lang="en-US" altLang="ko-KR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|  </a:t>
                    </a:r>
                    <a:r>
                      <a:rPr lang="ko-KR" altLang="en-US" sz="1000" dirty="0">
                        <a:solidFill>
                          <a:srgbClr val="D1AB84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rPr>
                      <a:t>창</a:t>
                    </a:r>
                  </a:p>
                </p:txBody>
              </p:sp>
              <p:pic>
                <p:nvPicPr>
                  <p:cNvPr id="50" name="그림 49" descr="텍스트, 스크린샷, 할로윈, 예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F191E04E-F18B-C62D-05EE-E91D17BFEC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214" t="26805" r="68693" b="66716"/>
                  <a:stretch/>
                </p:blipFill>
                <p:spPr>
                  <a:xfrm>
                    <a:off x="7718899" y="5035098"/>
                    <a:ext cx="3931918" cy="758221"/>
                  </a:xfrm>
                  <a:prstGeom prst="rect">
                    <a:avLst/>
                  </a:prstGeom>
                </p:spPr>
              </p:pic>
            </p:grpSp>
          </p:grpSp>
        </p:grpSp>
      </p:grpSp>
    </p:spTree>
    <p:extLst>
      <p:ext uri="{BB962C8B-B14F-4D97-AF65-F5344CB8AC3E}">
        <p14:creationId xmlns:p14="http://schemas.microsoft.com/office/powerpoint/2010/main" val="1718412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808FD68-D46C-153B-2683-83F59A96D144}"/>
              </a:ext>
            </a:extLst>
          </p:cNvPr>
          <p:cNvSpPr>
            <a:spLocks/>
          </p:cNvSpPr>
          <p:nvPr/>
        </p:nvSpPr>
        <p:spPr>
          <a:xfrm>
            <a:off x="0" y="1769891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pPr algn="l"/>
            <a:r>
              <a:rPr lang="en-US" altLang="ko-KR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클래스 컨셉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626D0C4-FF70-DE3A-DC8A-228D444DE80B}"/>
              </a:ext>
            </a:extLst>
          </p:cNvPr>
          <p:cNvSpPr>
            <a:spLocks/>
          </p:cNvSpPr>
          <p:nvPr/>
        </p:nvSpPr>
        <p:spPr>
          <a:xfrm>
            <a:off x="0" y="2111790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r>
              <a:rPr lang="en-US" altLang="ko-KR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클래스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34BDF3-B21A-7BA5-006E-4801E3BAD882}"/>
              </a:ext>
            </a:extLst>
          </p:cNvPr>
          <p:cNvSpPr/>
          <p:nvPr/>
        </p:nvSpPr>
        <p:spPr>
          <a:xfrm>
            <a:off x="1152001" y="0"/>
            <a:ext cx="11040000" cy="52387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endParaRPr lang="ko-KR" altLang="en-US" b="1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2C70F10-E234-CFED-EE06-95F992CFCFA2}"/>
              </a:ext>
            </a:extLst>
          </p:cNvPr>
          <p:cNvSpPr/>
          <p:nvPr/>
        </p:nvSpPr>
        <p:spPr>
          <a:xfrm>
            <a:off x="1379538" y="0"/>
            <a:ext cx="2331979" cy="523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r>
              <a:rPr lang="ko-KR" altLang="en-US" sz="1600" dirty="0"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클래스 컨셉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25C7D14-732B-2205-B14F-C4308FFE591C}"/>
              </a:ext>
            </a:extLst>
          </p:cNvPr>
          <p:cNvSpPr txBox="1"/>
          <p:nvPr/>
        </p:nvSpPr>
        <p:spPr>
          <a:xfrm>
            <a:off x="1569064" y="4053626"/>
            <a:ext cx="6102389" cy="116955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창을 무기로 사용하는 무도가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무술에서 창을 사용하는 동작을 스킬의 모션 컨셉으로 활용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창은 긴 자루를 활용할 수 있음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중거리 공격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방어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지지대 등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찌르기 위주의 창과 베기 위주의 창 두개를 사용하도록 기획하여 상황에 맞는 대처가 수월하게 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7B026D5E-9CC3-5A54-F7FF-F3019DAE9296}"/>
              </a:ext>
            </a:extLst>
          </p:cNvPr>
          <p:cNvSpPr/>
          <p:nvPr/>
        </p:nvSpPr>
        <p:spPr>
          <a:xfrm>
            <a:off x="9756980" y="4813792"/>
            <a:ext cx="629920" cy="182880"/>
          </a:xfrm>
          <a:prstGeom prst="rightArrow">
            <a:avLst>
              <a:gd name="adj1" fmla="val 50000"/>
              <a:gd name="adj2" fmla="val 9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50878A5-AD63-0F1D-FFB6-D49C4BEC47A5}"/>
              </a:ext>
            </a:extLst>
          </p:cNvPr>
          <p:cNvSpPr/>
          <p:nvPr/>
        </p:nvSpPr>
        <p:spPr>
          <a:xfrm>
            <a:off x="1379539" y="1152461"/>
            <a:ext cx="2520000" cy="638164"/>
          </a:xfrm>
          <a:prstGeom prst="roundRect">
            <a:avLst>
              <a:gd name="adj" fmla="val 2321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무도가 클래스 중에서 유일하게</a:t>
            </a:r>
            <a:endParaRPr lang="en-US" altLang="ko-KR" sz="1000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ko-KR" altLang="en-US" sz="2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br>
              <a:rPr lang="en-US" altLang="ko-KR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날붙이를 무기로 사용하는 클래스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054690F4-3C48-C77C-12B0-CA43B8CBCF42}"/>
              </a:ext>
            </a:extLst>
          </p:cNvPr>
          <p:cNvSpPr/>
          <p:nvPr/>
        </p:nvSpPr>
        <p:spPr>
          <a:xfrm>
            <a:off x="5240000" y="1406045"/>
            <a:ext cx="2520000" cy="638164"/>
          </a:xfrm>
          <a:prstGeom prst="roundRect">
            <a:avLst>
              <a:gd name="adj" fmla="val 2321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무술 액션의 멋이 돋보이는 클래스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3B3CAE6A-81AD-5D51-8C69-2FC06B880A90}"/>
              </a:ext>
            </a:extLst>
          </p:cNvPr>
          <p:cNvSpPr/>
          <p:nvPr/>
        </p:nvSpPr>
        <p:spPr>
          <a:xfrm>
            <a:off x="8402240" y="1406045"/>
            <a:ext cx="2520000" cy="638164"/>
          </a:xfrm>
          <a:prstGeom prst="roundRect">
            <a:avLst>
              <a:gd name="adj" fmla="val 2321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 상황에 유연한 대처가 가능한 클래스</a:t>
            </a:r>
          </a:p>
        </p:txBody>
      </p:sp>
      <p:sp>
        <p:nvSpPr>
          <p:cNvPr id="53" name="더하기 기호 52">
            <a:extLst>
              <a:ext uri="{FF2B5EF4-FFF2-40B4-BE49-F238E27FC236}">
                <a16:creationId xmlns:a16="http://schemas.microsoft.com/office/drawing/2014/main" id="{4722038C-70D5-C4F7-C35E-3C480507A039}"/>
              </a:ext>
            </a:extLst>
          </p:cNvPr>
          <p:cNvSpPr/>
          <p:nvPr/>
        </p:nvSpPr>
        <p:spPr>
          <a:xfrm>
            <a:off x="4597760" y="5604654"/>
            <a:ext cx="408449" cy="408449"/>
          </a:xfrm>
          <a:prstGeom prst="mathPlus">
            <a:avLst>
              <a:gd name="adj1" fmla="val 15125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더하기 기호 53">
            <a:extLst>
              <a:ext uri="{FF2B5EF4-FFF2-40B4-BE49-F238E27FC236}">
                <a16:creationId xmlns:a16="http://schemas.microsoft.com/office/drawing/2014/main" id="{B772B5FE-C940-854F-804B-04137C9F5852}"/>
              </a:ext>
            </a:extLst>
          </p:cNvPr>
          <p:cNvSpPr/>
          <p:nvPr/>
        </p:nvSpPr>
        <p:spPr>
          <a:xfrm>
            <a:off x="7760000" y="5604654"/>
            <a:ext cx="408449" cy="408449"/>
          </a:xfrm>
          <a:prstGeom prst="mathPlus">
            <a:avLst>
              <a:gd name="adj1" fmla="val 15125"/>
            </a:avLst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8AD515BE-337E-5947-27A6-85843AEADFBF}"/>
              </a:ext>
            </a:extLst>
          </p:cNvPr>
          <p:cNvSpPr/>
          <p:nvPr/>
        </p:nvSpPr>
        <p:spPr>
          <a:xfrm>
            <a:off x="10863043" y="4585013"/>
            <a:ext cx="2309439" cy="638164"/>
          </a:xfrm>
          <a:prstGeom prst="roundRect">
            <a:avLst>
              <a:gd name="adj" fmla="val 2321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무도가 클래스 중에서 유일하게</a:t>
            </a:r>
            <a:endParaRPr lang="en-US" altLang="ko-KR" sz="1000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/>
            <a:r>
              <a:rPr lang="ko-KR" altLang="en-US" sz="2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br>
              <a:rPr lang="en-US" altLang="ko-KR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</a:br>
            <a:r>
              <a:rPr lang="ko-KR" altLang="en-US" sz="100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날붙이를 무기로 사용하는 클래스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5BE9D4F-E5A9-2762-94B3-F86DA6201B39}"/>
              </a:ext>
            </a:extLst>
          </p:cNvPr>
          <p:cNvSpPr txBox="1"/>
          <p:nvPr/>
        </p:nvSpPr>
        <p:spPr>
          <a:xfrm>
            <a:off x="3262593" y="3542986"/>
            <a:ext cx="1052766" cy="263791"/>
          </a:xfrm>
          <a:prstGeom prst="rect">
            <a:avLst/>
          </a:prstGeom>
          <a:noFill/>
        </p:spPr>
        <p:txBody>
          <a:bodyPr wrap="square" lIns="0" tIns="46800" rIns="0" bIns="46800" rtlCol="0" anchor="ctr" anchorCtr="0">
            <a:spAutoFit/>
          </a:bodyPr>
          <a:lstStyle/>
          <a:p>
            <a:r>
              <a:rPr lang="ko-KR" altLang="en-US" sz="11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컨셉</a:t>
            </a:r>
            <a:endParaRPr lang="en-US" altLang="ko-KR" sz="11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5EACFAA-93D4-9B33-CE3B-C53F18FA9687}"/>
              </a:ext>
            </a:extLst>
          </p:cNvPr>
          <p:cNvSpPr txBox="1"/>
          <p:nvPr/>
        </p:nvSpPr>
        <p:spPr>
          <a:xfrm>
            <a:off x="1379538" y="758313"/>
            <a:ext cx="811789" cy="26379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0800" dist="25400" dir="2700000" algn="tl" rotWithShape="0">
              <a:schemeClr val="tx1">
                <a:alpha val="40000"/>
              </a:schemeClr>
            </a:outerShdw>
          </a:effectLst>
        </p:spPr>
        <p:txBody>
          <a:bodyPr wrap="none" lIns="144000" tIns="46800" rIns="144000" bIns="46800" rtlCol="0" anchor="ctr" anchorCtr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b="1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6689323-1428-9A4D-C0C0-7C439A2A281D}"/>
              </a:ext>
            </a:extLst>
          </p:cNvPr>
          <p:cNvSpPr txBox="1"/>
          <p:nvPr/>
        </p:nvSpPr>
        <p:spPr>
          <a:xfrm>
            <a:off x="1379538" y="3674881"/>
            <a:ext cx="933617" cy="26379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0800" dist="25400" dir="2700000" algn="tl" rotWithShape="0">
              <a:schemeClr val="tx1">
                <a:alpha val="40000"/>
              </a:schemeClr>
            </a:outerShdw>
          </a:effectLst>
        </p:spPr>
        <p:txBody>
          <a:bodyPr wrap="none" lIns="144000" tIns="46800" rIns="144000" bIns="46800" rtlCol="0" anchor="ctr" anchorCtr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컨셉</a:t>
            </a:r>
            <a:endParaRPr lang="en-US" altLang="ko-KR" sz="1100" b="1" dirty="0">
              <a:solidFill>
                <a:schemeClr val="bg1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C0840C-DE2E-19FD-FE95-4A0DA0372AEF}"/>
              </a:ext>
            </a:extLst>
          </p:cNvPr>
          <p:cNvSpPr txBox="1"/>
          <p:nvPr/>
        </p:nvSpPr>
        <p:spPr>
          <a:xfrm>
            <a:off x="1470979" y="2057876"/>
            <a:ext cx="3126782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무도가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배틀마스터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인파이터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기공사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는 날붙이를 무기로 사용하는 클래스가 없습니다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110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FC0BB-C10E-9F5B-1218-0EC08ED97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DEE5FA3-982E-5437-61C3-BFD51BF1BAFA}"/>
              </a:ext>
            </a:extLst>
          </p:cNvPr>
          <p:cNvSpPr>
            <a:spLocks/>
          </p:cNvSpPr>
          <p:nvPr/>
        </p:nvSpPr>
        <p:spPr>
          <a:xfrm>
            <a:off x="0" y="1769891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pPr algn="l"/>
            <a:r>
              <a:rPr lang="en-US" altLang="ko-KR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클래스 컨셉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778B309-066D-A0FC-1E62-BECED4E82FC1}"/>
              </a:ext>
            </a:extLst>
          </p:cNvPr>
          <p:cNvSpPr>
            <a:spLocks/>
          </p:cNvSpPr>
          <p:nvPr/>
        </p:nvSpPr>
        <p:spPr>
          <a:xfrm>
            <a:off x="0" y="2111790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r>
              <a:rPr lang="en-US" altLang="ko-KR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클래스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40FC7DE-F58F-E9FF-3D42-E0463BDF3BC5}"/>
              </a:ext>
            </a:extLst>
          </p:cNvPr>
          <p:cNvSpPr/>
          <p:nvPr/>
        </p:nvSpPr>
        <p:spPr>
          <a:xfrm>
            <a:off x="1152001" y="0"/>
            <a:ext cx="11040000" cy="52387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endParaRPr lang="ko-KR" altLang="en-US" b="1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0E8E7E6-8A3F-2D73-116A-FF332FD24FB1}"/>
              </a:ext>
            </a:extLst>
          </p:cNvPr>
          <p:cNvSpPr/>
          <p:nvPr/>
        </p:nvSpPr>
        <p:spPr>
          <a:xfrm>
            <a:off x="1379538" y="0"/>
            <a:ext cx="2331979" cy="523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r>
              <a:rPr lang="ko-KR" altLang="en-US" sz="1600" dirty="0"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클래스 컨셉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0B3D74-46D9-FB61-EC6B-07B48C10D646}"/>
              </a:ext>
            </a:extLst>
          </p:cNvPr>
          <p:cNvSpPr txBox="1"/>
          <p:nvPr/>
        </p:nvSpPr>
        <p:spPr>
          <a:xfrm>
            <a:off x="1569064" y="4856266"/>
            <a:ext cx="6102389" cy="147732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창을 무기로 사용하는 무도가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무술에서 창을 사용하는 동작을 스킬의 모션 컨셉으로 활용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창은 무기가 커서 동작이 잘 보이는 장점이 있음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창은 긴 자루를 활용할 수 있음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중거리 공격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방어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지지대 등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찌르기 위주의 창과 베기 위주의 창 두개를 사용하도록 기획하여 상황에 맞는 대처가 수월하게 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운용 난이도가 낮아야 유연한 대처를 할 수 있다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4570590-D659-EA31-1EA8-8408783B3B37}"/>
              </a:ext>
            </a:extLst>
          </p:cNvPr>
          <p:cNvGrpSpPr/>
          <p:nvPr/>
        </p:nvGrpSpPr>
        <p:grpSpPr>
          <a:xfrm>
            <a:off x="1523341" y="1177162"/>
            <a:ext cx="8800783" cy="744612"/>
            <a:chOff x="1379537" y="1177162"/>
            <a:chExt cx="8800783" cy="744612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BE8CC38-C321-040F-23D1-109AD0F6797F}"/>
                </a:ext>
              </a:extLst>
            </p:cNvPr>
            <p:cNvSpPr txBox="1"/>
            <p:nvPr/>
          </p:nvSpPr>
          <p:spPr>
            <a:xfrm>
              <a:off x="1379537" y="1470368"/>
              <a:ext cx="8800783" cy="45140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베거나 찌르는 등 </a:t>
              </a:r>
              <a:r>
                <a:rPr lang="ko-KR" altLang="en-US" sz="1000" dirty="0">
                  <a:effectLst>
                    <a:glow rad="127000">
                      <a:srgbClr val="FAFCBC"/>
                    </a:glo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날카로운 무기의 사용으로 얻을 수 있는 타격감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은 주먹으로 때리거나 기를 방출하며 얻는 타격감과는 다른 매력이 있습니다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400"/>
                </a:spcAft>
              </a:pP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따라서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날붙이의 타격감을 줄 수 있는 클래스를 만들어 </a:t>
              </a:r>
              <a:r>
                <a:rPr lang="ko-KR" altLang="en-US" sz="1000" dirty="0">
                  <a:effectLst>
                    <a:glow rad="127000">
                      <a:srgbClr val="FAFCBC"/>
                    </a:glo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기존의 무도가와는 다른 재미를 선사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합니다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EE9D6866-0162-F873-48AE-E9AE67AEB49B}"/>
                </a:ext>
              </a:extLst>
            </p:cNvPr>
            <p:cNvGrpSpPr/>
            <p:nvPr/>
          </p:nvGrpSpPr>
          <p:grpSpPr>
            <a:xfrm>
              <a:off x="1379537" y="1177162"/>
              <a:ext cx="3593084" cy="293206"/>
              <a:chOff x="1379537" y="1082772"/>
              <a:chExt cx="3593084" cy="293206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77725D9C-EFA7-B262-8FF8-FA44B3419EDA}"/>
                  </a:ext>
                </a:extLst>
              </p:cNvPr>
              <p:cNvSpPr/>
              <p:nvPr/>
            </p:nvSpPr>
            <p:spPr>
              <a:xfrm>
                <a:off x="1379538" y="1082772"/>
                <a:ext cx="3593083" cy="293206"/>
              </a:xfrm>
              <a:prstGeom prst="roundRect">
                <a:avLst>
                  <a:gd name="adj" fmla="val 23216"/>
                </a:avLst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>
                <a:spAutoFit/>
              </a:bodyPr>
              <a:lstStyle/>
              <a:p>
                <a:r>
                  <a:rPr lang="en-US" altLang="ko-KR" sz="1050" dirty="0">
                    <a:solidFill>
                      <a:schemeClr val="tx1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SemiBold" panose="02000703000000020004" pitchFamily="2" charset="-127"/>
                  </a:rPr>
                  <a:t>1. </a:t>
                </a:r>
                <a:r>
                  <a:rPr lang="ko-KR" altLang="en-US" sz="1050" dirty="0">
                    <a:solidFill>
                      <a:schemeClr val="tx1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SemiBold" panose="02000703000000020004" pitchFamily="2" charset="-127"/>
                  </a:rPr>
                  <a:t>무도가 클래스 중에서 유일하게 날붙이를 무기로 사용하는 클래스</a:t>
                </a:r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AF180AA-58F6-CA8D-5BD2-971475308B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9537" y="1322767"/>
                <a:ext cx="3549385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0149AF7-37BD-4744-4227-D5630756E45D}"/>
              </a:ext>
            </a:extLst>
          </p:cNvPr>
          <p:cNvSpPr txBox="1"/>
          <p:nvPr/>
        </p:nvSpPr>
        <p:spPr>
          <a:xfrm>
            <a:off x="1523341" y="3325878"/>
            <a:ext cx="7105862" cy="24622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 err="1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유틸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능력이 높고 파티 플레이에 도움이 되는 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8BFADF-18F1-3E95-2DC7-5531D472F0EF}"/>
              </a:ext>
            </a:extLst>
          </p:cNvPr>
          <p:cNvSpPr txBox="1"/>
          <p:nvPr/>
        </p:nvSpPr>
        <p:spPr>
          <a:xfrm>
            <a:off x="1379538" y="758313"/>
            <a:ext cx="811789" cy="26379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0800" dist="25400" dir="2700000" algn="tl" rotWithShape="0">
              <a:schemeClr val="tx1">
                <a:alpha val="40000"/>
              </a:schemeClr>
            </a:outerShdw>
          </a:effectLst>
        </p:spPr>
        <p:txBody>
          <a:bodyPr wrap="square" lIns="144000" tIns="46800" rIns="144000" bIns="46800" rtlCol="0" anchor="ctr" anchorCtr="0">
            <a:spAutoFit/>
          </a:bodyPr>
          <a:lstStyle/>
          <a:p>
            <a:endParaRPr lang="en-US" altLang="ko-KR" sz="1100" b="1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0AADD0-7171-F5EE-688A-410F1AE4BD3F}"/>
              </a:ext>
            </a:extLst>
          </p:cNvPr>
          <p:cNvSpPr txBox="1"/>
          <p:nvPr/>
        </p:nvSpPr>
        <p:spPr>
          <a:xfrm>
            <a:off x="1379538" y="4477521"/>
            <a:ext cx="933617" cy="263791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0800" dist="25400" dir="2700000" algn="tl" rotWithShape="0">
              <a:schemeClr val="tx1">
                <a:alpha val="40000"/>
              </a:schemeClr>
            </a:outerShdw>
          </a:effectLst>
        </p:spPr>
        <p:txBody>
          <a:bodyPr wrap="none" lIns="144000" tIns="46800" rIns="144000" bIns="46800" rtlCol="0" anchor="ctr" anchorCtr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클래스 컨셉</a:t>
            </a:r>
            <a:endParaRPr lang="en-US" altLang="ko-KR" sz="1100" b="1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DC9ACDD-D94F-8B16-BE22-7C7B61D6BAB4}"/>
              </a:ext>
            </a:extLst>
          </p:cNvPr>
          <p:cNvGrpSpPr/>
          <p:nvPr/>
        </p:nvGrpSpPr>
        <p:grpSpPr>
          <a:xfrm>
            <a:off x="1523341" y="2067692"/>
            <a:ext cx="8019643" cy="744612"/>
            <a:chOff x="1379537" y="2067692"/>
            <a:chExt cx="8019643" cy="74461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7EF3D29-CBA9-4F89-58F6-E6BF2325A95C}"/>
                </a:ext>
              </a:extLst>
            </p:cNvPr>
            <p:cNvSpPr txBox="1"/>
            <p:nvPr/>
          </p:nvSpPr>
          <p:spPr>
            <a:xfrm>
              <a:off x="1379537" y="2360898"/>
              <a:ext cx="8019643" cy="45140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무술은 인간의 신체를 사용하여 효율적인 힘의 전달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내면과 외면의 성장 등을 목표로 수련하는 기술입니다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400"/>
                </a:spcAft>
              </a:pPr>
              <a:r>
                <a:rPr lang="ko-KR" altLang="en-US" sz="1000" dirty="0">
                  <a:effectLst>
                    <a:glow rad="127000">
                      <a:srgbClr val="FAFCBC"/>
                    </a:glo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무술 액션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은 </a:t>
              </a:r>
              <a:r>
                <a:rPr lang="ko-KR" altLang="en-US" sz="1000" dirty="0">
                  <a:effectLst>
                    <a:glow rad="127000">
                      <a:srgbClr val="FAFCBC"/>
                    </a:glo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인간의 신체로 행할 수 있는 동작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이어야 하며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sz="1000" dirty="0">
                  <a:effectLst>
                    <a:glow rad="127000">
                      <a:srgbClr val="FAFCBC"/>
                    </a:glo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힘을 이끌어내는 과정이 잘 드러날수록</a:t>
              </a:r>
              <a:r>
                <a:rPr lang="ko-KR" altLang="en-US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설득력 있고 멋있는 액션이 될 것입니다</a:t>
              </a:r>
              <a:r>
                <a:rPr lang="en-US" altLang="ko-KR" sz="1000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390A7831-C841-664C-D77F-84BFB4254079}"/>
                </a:ext>
              </a:extLst>
            </p:cNvPr>
            <p:cNvGrpSpPr/>
            <p:nvPr/>
          </p:nvGrpSpPr>
          <p:grpSpPr>
            <a:xfrm>
              <a:off x="1379538" y="2067692"/>
              <a:ext cx="3214353" cy="293206"/>
              <a:chOff x="1379538" y="2067692"/>
              <a:chExt cx="3214353" cy="293206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1B9C93CF-861A-8706-6A42-C8874268A887}"/>
                  </a:ext>
                </a:extLst>
              </p:cNvPr>
              <p:cNvSpPr/>
              <p:nvPr/>
            </p:nvSpPr>
            <p:spPr>
              <a:xfrm>
                <a:off x="1379538" y="2067692"/>
                <a:ext cx="3214353" cy="293206"/>
              </a:xfrm>
              <a:prstGeom prst="roundRect">
                <a:avLst>
                  <a:gd name="adj" fmla="val 23216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>
                <a:spAutoFit/>
              </a:bodyPr>
              <a:lstStyle/>
              <a:p>
                <a:r>
                  <a:rPr lang="en-US" altLang="ko-KR" sz="1050" dirty="0">
                    <a:solidFill>
                      <a:schemeClr val="tx1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SemiBold" panose="02000703000000020004" pitchFamily="2" charset="-127"/>
                  </a:rPr>
                  <a:t>2. </a:t>
                </a:r>
                <a:r>
                  <a:rPr lang="ko-KR" altLang="en-US" sz="1050" dirty="0">
                    <a:solidFill>
                      <a:schemeClr val="tx1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SemiBold" panose="02000703000000020004" pitchFamily="2" charset="-127"/>
                  </a:rPr>
                  <a:t>사실적인 동작을 바탕으로 무술 액션의 멋을 살리는 클래스</a:t>
                </a: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683885AF-9E0C-FA6C-3F2C-1FE2607912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9538" y="2304000"/>
                <a:ext cx="321435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949F616-93C9-6614-527F-B12F21533D14}"/>
              </a:ext>
            </a:extLst>
          </p:cNvPr>
          <p:cNvGrpSpPr/>
          <p:nvPr/>
        </p:nvGrpSpPr>
        <p:grpSpPr>
          <a:xfrm>
            <a:off x="1523341" y="3064321"/>
            <a:ext cx="2456892" cy="293206"/>
            <a:chOff x="1379538" y="2067692"/>
            <a:chExt cx="2456892" cy="293206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84D52262-E983-AB0E-496E-7A5996824F50}"/>
                </a:ext>
              </a:extLst>
            </p:cNvPr>
            <p:cNvSpPr/>
            <p:nvPr/>
          </p:nvSpPr>
          <p:spPr>
            <a:xfrm>
              <a:off x="1379538" y="2067692"/>
              <a:ext cx="2456892" cy="293206"/>
            </a:xfrm>
            <a:prstGeom prst="roundRect">
              <a:avLst>
                <a:gd name="adj" fmla="val 23216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0" rtlCol="0" anchor="ctr">
              <a:spAutoFit/>
            </a:bodyPr>
            <a:lstStyle/>
            <a:p>
              <a:r>
                <a:rPr lang="en-US" altLang="ko-KR" sz="1050" dirty="0">
                  <a:solidFill>
                    <a:schemeClr val="tx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SemiBold" panose="02000703000000020004" pitchFamily="2" charset="-127"/>
                </a:rPr>
                <a:t>3. </a:t>
              </a:r>
              <a:r>
                <a:rPr lang="ko-KR" altLang="en-US" sz="1050" dirty="0">
                  <a:solidFill>
                    <a:schemeClr val="tx1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SemiBold" panose="02000703000000020004" pitchFamily="2" charset="-127"/>
                </a:rPr>
                <a:t>여러 상황에서 유연한 대처가 가능한 클래스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FC99B2F2-F8CE-132F-4842-0DB11CA4BD3B}"/>
                </a:ext>
              </a:extLst>
            </p:cNvPr>
            <p:cNvCxnSpPr>
              <a:cxnSpLocks/>
            </p:cNvCxnSpPr>
            <p:nvPr/>
          </p:nvCxnSpPr>
          <p:spPr>
            <a:xfrm>
              <a:off x="1379538" y="2304000"/>
              <a:ext cx="2456892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2527E3A-2BC9-9BCF-53ED-2A25565FB395}"/>
              </a:ext>
            </a:extLst>
          </p:cNvPr>
          <p:cNvSpPr txBox="1"/>
          <p:nvPr/>
        </p:nvSpPr>
        <p:spPr>
          <a:xfrm>
            <a:off x="1523341" y="805570"/>
            <a:ext cx="524182" cy="169277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b="1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5728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45302-9162-3497-7D0D-A975EF36C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298DD3C-0DC5-B59D-BB95-2FFB185134CB}"/>
              </a:ext>
            </a:extLst>
          </p:cNvPr>
          <p:cNvSpPr>
            <a:spLocks/>
          </p:cNvSpPr>
          <p:nvPr/>
        </p:nvSpPr>
        <p:spPr>
          <a:xfrm>
            <a:off x="0" y="1769891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r>
              <a:rPr lang="en-US" altLang="ko-KR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rgbClr val="BD9C7C"/>
                </a:solidFill>
                <a:latin typeface="페이퍼로지 5 Medium" pitchFamily="2" charset="-127"/>
                <a:ea typeface="페이퍼로지 5 Medium" pitchFamily="2" charset="-127"/>
              </a:rPr>
              <a:t>클래스 컨셉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EC82B54-B983-C1AB-C7E4-D0573FF4D07D}"/>
              </a:ext>
            </a:extLst>
          </p:cNvPr>
          <p:cNvSpPr>
            <a:spLocks/>
          </p:cNvSpPr>
          <p:nvPr/>
        </p:nvSpPr>
        <p:spPr>
          <a:xfrm>
            <a:off x="0" y="2111790"/>
            <a:ext cx="1152000" cy="307777"/>
          </a:xfrm>
          <a:prstGeom prst="rect">
            <a:avLst/>
          </a:prstGeom>
          <a:noFill/>
          <a:ln w="9525"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0" rtlCol="0" anchor="ctr">
            <a:noAutofit/>
          </a:bodyPr>
          <a:lstStyle/>
          <a:p>
            <a:r>
              <a:rPr lang="en-US" altLang="ko-KR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- </a:t>
            </a:r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</a:rPr>
              <a:t>클래스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901455C-F484-81AF-8C5E-0891CCC89508}"/>
              </a:ext>
            </a:extLst>
          </p:cNvPr>
          <p:cNvSpPr/>
          <p:nvPr/>
        </p:nvSpPr>
        <p:spPr>
          <a:xfrm>
            <a:off x="1152001" y="0"/>
            <a:ext cx="11040000" cy="5238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endParaRPr lang="ko-KR" altLang="en-US" b="1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0BCE989-C556-3B11-9F24-3109AE6E0415}"/>
              </a:ext>
            </a:extLst>
          </p:cNvPr>
          <p:cNvSpPr/>
          <p:nvPr/>
        </p:nvSpPr>
        <p:spPr>
          <a:xfrm>
            <a:off x="1379538" y="0"/>
            <a:ext cx="2331979" cy="5238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r>
              <a:rPr lang="ko-KR" altLang="en-US" sz="1600" dirty="0"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클래스 소개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BA8E6C-ABEB-58BD-835C-0085C77E502C}"/>
              </a:ext>
            </a:extLst>
          </p:cNvPr>
          <p:cNvSpPr txBox="1"/>
          <p:nvPr/>
        </p:nvSpPr>
        <p:spPr>
          <a:xfrm>
            <a:off x="1379538" y="5217431"/>
            <a:ext cx="610238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창술사는 상황에 맞게 스탠스를 변경할 수 있는 클래스입니다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변형 창을 사용해 주변에 위치한 적들을 쓸어버릴 수 있는 난무 스탠스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날카로운 창으로 순간 높은 피해를 줄 수 있는 집중 스탠스를 사용해 전장의 적들을 단숨에 제압할 수 있습니다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2C21686-DCAD-4304-479E-E2347683CC33}"/>
              </a:ext>
            </a:extLst>
          </p:cNvPr>
          <p:cNvGrpSpPr/>
          <p:nvPr/>
        </p:nvGrpSpPr>
        <p:grpSpPr>
          <a:xfrm>
            <a:off x="1464910" y="3333647"/>
            <a:ext cx="2223916" cy="138500"/>
            <a:chOff x="1874148" y="4379002"/>
            <a:chExt cx="2012848" cy="125355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9A8F49A-C904-4507-BBD0-7E90836D9F31}"/>
                </a:ext>
              </a:extLst>
            </p:cNvPr>
            <p:cNvSpPr txBox="1"/>
            <p:nvPr/>
          </p:nvSpPr>
          <p:spPr>
            <a:xfrm>
              <a:off x="2032330" y="4379002"/>
              <a:ext cx="1854666" cy="1253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Arial" panose="020B0604020202020204" pitchFamily="34" charset="0"/>
                </a:rPr>
                <a:t>창의 자루를 활용한 방어</a:t>
              </a:r>
            </a:p>
          </p:txBody>
        </p:sp>
        <p:sp>
          <p:nvSpPr>
            <p:cNvPr id="44" name="이등변 삼각형 43">
              <a:extLst>
                <a:ext uri="{FF2B5EF4-FFF2-40B4-BE49-F238E27FC236}">
                  <a16:creationId xmlns:a16="http://schemas.microsoft.com/office/drawing/2014/main" id="{8B6E1B8F-E0F2-6F67-5361-3B61E5B804E2}"/>
                </a:ext>
              </a:extLst>
            </p:cNvPr>
            <p:cNvSpPr/>
            <p:nvPr/>
          </p:nvSpPr>
          <p:spPr>
            <a:xfrm>
              <a:off x="1874148" y="4401284"/>
              <a:ext cx="93716" cy="8079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C171C74-CAAD-D5CA-C68C-FA6F4714A1A3}"/>
              </a:ext>
            </a:extLst>
          </p:cNvPr>
          <p:cNvGrpSpPr/>
          <p:nvPr/>
        </p:nvGrpSpPr>
        <p:grpSpPr>
          <a:xfrm>
            <a:off x="9315432" y="3333647"/>
            <a:ext cx="1383793" cy="138500"/>
            <a:chOff x="1992378" y="4379002"/>
            <a:chExt cx="1252460" cy="12535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642D3C5-5C16-C175-B00B-10A6734A2F68}"/>
                </a:ext>
              </a:extLst>
            </p:cNvPr>
            <p:cNvSpPr txBox="1"/>
            <p:nvPr/>
          </p:nvSpPr>
          <p:spPr>
            <a:xfrm>
              <a:off x="2150566" y="4379002"/>
              <a:ext cx="1094272" cy="1253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지지대 역할</a:t>
              </a:r>
            </a:p>
          </p:txBody>
        </p:sp>
        <p:sp>
          <p:nvSpPr>
            <p:cNvPr id="42" name="이등변 삼각형 41">
              <a:extLst>
                <a:ext uri="{FF2B5EF4-FFF2-40B4-BE49-F238E27FC236}">
                  <a16:creationId xmlns:a16="http://schemas.microsoft.com/office/drawing/2014/main" id="{A5D9C427-28EB-FE9F-C169-356FCE4397A3}"/>
                </a:ext>
              </a:extLst>
            </p:cNvPr>
            <p:cNvSpPr/>
            <p:nvPr/>
          </p:nvSpPr>
          <p:spPr>
            <a:xfrm>
              <a:off x="1992378" y="4401284"/>
              <a:ext cx="93716" cy="8079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862993E-BA92-8B31-7821-C5E04AFE100A}"/>
              </a:ext>
            </a:extLst>
          </p:cNvPr>
          <p:cNvGrpSpPr/>
          <p:nvPr/>
        </p:nvGrpSpPr>
        <p:grpSpPr>
          <a:xfrm>
            <a:off x="5389230" y="3333648"/>
            <a:ext cx="1803947" cy="138500"/>
            <a:chOff x="1958598" y="4379002"/>
            <a:chExt cx="1632738" cy="125355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E6F8F2A-59DB-FD72-C0DB-DF9431E3E76C}"/>
                </a:ext>
              </a:extLst>
            </p:cNvPr>
            <p:cNvSpPr txBox="1"/>
            <p:nvPr/>
          </p:nvSpPr>
          <p:spPr>
            <a:xfrm>
              <a:off x="2116781" y="4379002"/>
              <a:ext cx="1474555" cy="125355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latin typeface="맑은 고딕" panose="020B0503020000020004" pitchFamily="50" charset="-127"/>
                  <a:ea typeface="맑은 고딕" panose="020B0503020000020004" pitchFamily="50" charset="-127"/>
                  <a:cs typeface="Arial" panose="020B0604020202020204" pitchFamily="34" charset="0"/>
                </a:rPr>
                <a:t>중거리 공격</a:t>
              </a:r>
            </a:p>
          </p:txBody>
        </p:sp>
        <p:sp>
          <p:nvSpPr>
            <p:cNvPr id="40" name="이등변 삼각형 39">
              <a:extLst>
                <a:ext uri="{FF2B5EF4-FFF2-40B4-BE49-F238E27FC236}">
                  <a16:creationId xmlns:a16="http://schemas.microsoft.com/office/drawing/2014/main" id="{CC2B15BB-90D3-24F3-920B-FD28030DB398}"/>
                </a:ext>
              </a:extLst>
            </p:cNvPr>
            <p:cNvSpPr/>
            <p:nvPr/>
          </p:nvSpPr>
          <p:spPr>
            <a:xfrm>
              <a:off x="1958598" y="4401284"/>
              <a:ext cx="93716" cy="8079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6" name="그림 35" descr="사람, 의류, 신발류, 무기이(가) 표시된 사진&#10;&#10;자동 생성된 설명">
            <a:extLst>
              <a:ext uri="{FF2B5EF4-FFF2-40B4-BE49-F238E27FC236}">
                <a16:creationId xmlns:a16="http://schemas.microsoft.com/office/drawing/2014/main" id="{18200B50-BB94-D9DD-AAD8-295FC9994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85" y="944462"/>
            <a:ext cx="2266408" cy="226640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7" name="그림 36" descr="아니메, 만화 영화, 망가, CG 아트워크이(가) 표시된 사진&#10;&#10;자동 생성된 설명">
            <a:extLst>
              <a:ext uri="{FF2B5EF4-FFF2-40B4-BE49-F238E27FC236}">
                <a16:creationId xmlns:a16="http://schemas.microsoft.com/office/drawing/2014/main" id="{47E10271-3D6E-BCF3-39E8-23453841AE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922" y="944463"/>
            <a:ext cx="3608364" cy="226641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8" name="그림 37" descr="신발류, 사람, 검, 의류이(가) 표시된 사진&#10;&#10;자동 생성된 설명">
            <a:extLst>
              <a:ext uri="{FF2B5EF4-FFF2-40B4-BE49-F238E27FC236}">
                <a16:creationId xmlns:a16="http://schemas.microsoft.com/office/drawing/2014/main" id="{4F552BEB-C2C4-BC9F-1DF1-303FE3E13F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8"/>
          <a:stretch/>
        </p:blipFill>
        <p:spPr>
          <a:xfrm>
            <a:off x="5338084" y="944462"/>
            <a:ext cx="3524021" cy="226641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2271E33-A093-BDAA-563A-FFDE814C51A5}"/>
              </a:ext>
            </a:extLst>
          </p:cNvPr>
          <p:cNvSpPr txBox="1"/>
          <p:nvPr/>
        </p:nvSpPr>
        <p:spPr>
          <a:xfrm>
            <a:off x="1379538" y="3689264"/>
            <a:ext cx="5085642" cy="86177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무도가 클래스 중에서 유일한 날붙이 무기를 사용하는 클래스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무술 액션이 돋보이는 클래스</a:t>
            </a:r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sz="1000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상황에 맞는 대처가 가능한 클래스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(</a:t>
            </a:r>
            <a:r>
              <a:rPr lang="ko-KR" altLang="en-US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긴 자루를 활용</a:t>
            </a:r>
            <a:r>
              <a:rPr lang="en-US" altLang="ko-KR" sz="10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5507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무기, 가상의 캐릭터, 만화 영화, 검이(가) 표시된 사진&#10;&#10;자동 생성된 설명">
            <a:extLst>
              <a:ext uri="{FF2B5EF4-FFF2-40B4-BE49-F238E27FC236}">
                <a16:creationId xmlns:a16="http://schemas.microsoft.com/office/drawing/2014/main" id="{30322733-6D45-D133-9F54-4DEB9471DF5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981200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12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3541</TotalTime>
  <Words>497</Words>
  <Application>Microsoft Office PowerPoint</Application>
  <PresentationFormat>와이드스크린</PresentationFormat>
  <Paragraphs>86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9" baseType="lpstr">
      <vt:lpstr>Pretendard Medium</vt:lpstr>
      <vt:lpstr>빛의 계승자 Bold</vt:lpstr>
      <vt:lpstr>Cinzel</vt:lpstr>
      <vt:lpstr>페이퍼로지 7 Bold</vt:lpstr>
      <vt:lpstr>페이퍼로지 5 Medium</vt:lpstr>
      <vt:lpstr>나눔명조 ExtraBold</vt:lpstr>
      <vt:lpstr>Pretendard SemiBold</vt:lpstr>
      <vt:lpstr>맑은 고딕</vt:lpstr>
      <vt:lpstr>Arial</vt:lpstr>
      <vt:lpstr>페이퍼로지 6 SemiBold</vt:lpstr>
      <vt:lpstr>페이퍼로지 9 Black</vt:lpstr>
      <vt:lpstr>Office 테마</vt:lpstr>
      <vt:lpstr>개요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</dc:title>
  <dc:creator>Lenovo</dc:creator>
  <cp:lastModifiedBy>홍진선(2017184037)</cp:lastModifiedBy>
  <cp:revision>829</cp:revision>
  <dcterms:modified xsi:type="dcterms:W3CDTF">2025-05-21T10:13:38Z</dcterms:modified>
</cp:coreProperties>
</file>

<file path=docProps/thumbnail.jpeg>
</file>